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1" r:id="rId2"/>
    <p:sldId id="304" r:id="rId3"/>
    <p:sldId id="287" r:id="rId4"/>
    <p:sldId id="277" r:id="rId5"/>
    <p:sldId id="291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047"/>
    <a:srgbClr val="0B2B41"/>
    <a:srgbClr val="114263"/>
    <a:srgbClr val="401918"/>
    <a:srgbClr val="731F1C"/>
    <a:srgbClr val="AB678E"/>
    <a:srgbClr val="B2606E"/>
    <a:srgbClr val="CA929B"/>
    <a:srgbClr val="248CD2"/>
    <a:srgbClr val="C88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89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>
            <a:extLst>
              <a:ext uri="{FF2B5EF4-FFF2-40B4-BE49-F238E27FC236}">
                <a16:creationId xmlns:a16="http://schemas.microsoft.com/office/drawing/2014/main" id="{F3D1D01A-5516-4E1C-9A6D-D9EF8C203F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/>
          </a:p>
        </p:txBody>
      </p:sp>
      <p:sp>
        <p:nvSpPr>
          <p:cNvPr id="3" name="Rezervirano mjesto za datum 2">
            <a:extLst>
              <a:ext uri="{FF2B5EF4-FFF2-40B4-BE49-F238E27FC236}">
                <a16:creationId xmlns:a16="http://schemas.microsoft.com/office/drawing/2014/main" id="{B0087A2D-9F8F-45E9-B127-C2407E7953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CB644BA-A108-45CC-9C3A-B2D8F30585D7}" type="datetime1">
              <a:rPr lang="hr-HR" smtClean="0"/>
              <a:t>4.5.2025.</a:t>
            </a:fld>
            <a:endParaRPr lang="hr-HR" dirty="0"/>
          </a:p>
        </p:txBody>
      </p:sp>
      <p:sp>
        <p:nvSpPr>
          <p:cNvPr id="4" name="Rezervirano mjesto za podnožje 3">
            <a:extLst>
              <a:ext uri="{FF2B5EF4-FFF2-40B4-BE49-F238E27FC236}">
                <a16:creationId xmlns:a16="http://schemas.microsoft.com/office/drawing/2014/main" id="{60515058-9F03-4AC5-A723-3D23E27720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/>
          </a:p>
        </p:txBody>
      </p:sp>
      <p:sp>
        <p:nvSpPr>
          <p:cNvPr id="5" name="Rezervirano mjesto za broj slajda 4">
            <a:extLst>
              <a:ext uri="{FF2B5EF4-FFF2-40B4-BE49-F238E27FC236}">
                <a16:creationId xmlns:a16="http://schemas.microsoft.com/office/drawing/2014/main" id="{986E583C-77B5-479A-A9CA-17DC816BC6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3D57C9-54A6-4BAA-A5CD-C535F9370C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365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2BC30-6FA0-40ED-9C6B-E2C2366AFACF}" type="datetime1">
              <a:rPr lang="hr-HR" smtClean="0"/>
              <a:pPr/>
              <a:t>4.5.2025.</a:t>
            </a:fld>
            <a:endParaRPr lang="hr-HR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F82289-BCFD-4053-9D06-A9140C63A457}" type="slidenum">
              <a:rPr lang="hr-HR" noProof="0" smtClean="0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44947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9329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0A75E-1D33-CAE6-4435-43986FD01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3F5606F7-BBCD-D02A-2A14-AE10B2E47D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9002F1F3-6B41-B70D-E1D9-6CD7CAB8F2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00C060E-413C-E3DB-4172-297CC21B9D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3724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BCDD2-2D56-0451-E0CB-1AE43F5D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688ED46D-3F74-78C5-5EEC-1295E4BE6F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41636CD4-96BD-56B4-9BD8-EBD08E9D92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4CFD3CF-4F89-6707-DE9F-D07C4BF8DD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28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A9396-DA6B-29E3-19D1-8889DB4E4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D5A132F5-D80E-44A1-8811-12A0179BA6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ED201AFB-E28B-3506-427F-86CE6F0E99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1C9EF9E5-E271-2721-2053-05605F276F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6780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EEFF4-1A1D-8819-1E9E-CF23B0819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F29B19A9-7657-EDB5-D16C-CD291A272F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3E4A4348-4EDE-91B1-1DA2-0B478E8132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B0F0E89-6B9E-20FD-1A86-234935507E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0061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F82289-BCFD-4053-9D06-A9140C63A457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670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871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877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4861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E0535-0FF8-0D5C-344F-55BACAA76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875DB7AD-321A-4878-EA5F-37B7F66754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21D91AA8-C001-A1E6-D7F3-6EE0D7E62F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FEE4FD2-42CC-83F1-0DAB-CD8F54CD30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1931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9838E-01CC-6CBD-10C4-0B242C962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A4467D0B-4029-CEE7-D973-4456427A99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0D8B8734-B4B7-F1A8-B876-DCFA8F0BB7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D83E3A4-77E5-DF28-B503-4AE3A2F1E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9415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8A843-F5B8-6EEF-E07E-69467FCE6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D8B85DAD-D5AD-45A7-E084-765452F3A1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A34A3CF1-3889-B661-451B-DA3FD7EC17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6C3B651-8F24-155A-18BD-1C55265120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430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C9CC5-45FA-87E5-344E-15830692E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>
            <a:extLst>
              <a:ext uri="{FF2B5EF4-FFF2-40B4-BE49-F238E27FC236}">
                <a16:creationId xmlns:a16="http://schemas.microsoft.com/office/drawing/2014/main" id="{FFA76229-85B9-B890-33F0-135E399271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>
            <a:extLst>
              <a:ext uri="{FF2B5EF4-FFF2-40B4-BE49-F238E27FC236}">
                <a16:creationId xmlns:a16="http://schemas.microsoft.com/office/drawing/2014/main" id="{06DFB076-52A7-6296-B000-8DFB3456A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noProof="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613B7DD-2E75-5675-1384-F65790047D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BF82289-BCFD-4053-9D06-A9140C63A457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871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ručno: Oblik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hr-HR" noProof="0"/>
          </a:p>
        </p:txBody>
      </p:sp>
      <p:sp>
        <p:nvSpPr>
          <p:cNvPr id="12" name="Rezervirano mjesto za sliku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hr-HR" noProof="0"/>
              <a:t>Umetnite sliku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hr-HR" noProof="0"/>
              <a:t>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hr-HR" noProof="0"/>
              <a:t>Podnaslov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8" name="Elipsa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9" name="Elipsa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11" name="Elipsa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</p:spTree>
    <p:extLst>
      <p:ext uri="{BB962C8B-B14F-4D97-AF65-F5344CB8AC3E}">
        <p14:creationId xmlns:p14="http://schemas.microsoft.com/office/powerpoint/2010/main" val="1242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ke_važan teks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zervirano mjesto za sliku 11">
            <a:extLst>
              <a:ext uri="{FF2B5EF4-FFF2-40B4-BE49-F238E27FC236}">
                <a16:creationId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noProof="0"/>
              <a:t>Umetnite sliku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17" name="Rezervirano mjesto za sliku 16">
            <a:extLst>
              <a:ext uri="{FF2B5EF4-FFF2-40B4-BE49-F238E27FC236}">
                <a16:creationId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 rtl="0"/>
            <a:r>
              <a:rPr lang="hr-HR" noProof="0"/>
              <a:t>Umetnite sliku</a:t>
            </a:r>
          </a:p>
        </p:txBody>
      </p:sp>
      <p:sp>
        <p:nvSpPr>
          <p:cNvPr id="20" name="Rezervirano mjesto za broj slajda 7">
            <a:extLst>
              <a:ext uri="{FF2B5EF4-FFF2-40B4-BE49-F238E27FC236}">
                <a16:creationId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79141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Pravokutnik 3">
              <a:extLst>
                <a:ext uri="{FF2B5EF4-FFF2-40B4-BE49-F238E27FC236}">
                  <a16:creationId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6" name="Elipsa 5">
              <a:extLst>
                <a:ext uri="{FF2B5EF4-FFF2-40B4-BE49-F238E27FC236}">
                  <a16:creationId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5" name="Rezervirano mjesto za broj slajda 7">
            <a:extLst>
              <a:ext uri="{FF2B5EF4-FFF2-40B4-BE49-F238E27FC236}">
                <a16:creationId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5403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tvara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za sliku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hr-HR" noProof="0"/>
              <a:t>Umetnite sliku</a:t>
            </a:r>
          </a:p>
        </p:txBody>
      </p:sp>
      <p:sp>
        <p:nvSpPr>
          <p:cNvPr id="10" name="Naslov 1">
            <a:extLst>
              <a:ext uri="{FF2B5EF4-FFF2-40B4-BE49-F238E27FC236}">
                <a16:creationId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 rtl="0"/>
            <a:r>
              <a:rPr lang="hr-HR" noProof="0"/>
              <a:t>NASLOV</a:t>
            </a:r>
          </a:p>
        </p:txBody>
      </p:sp>
      <p:sp>
        <p:nvSpPr>
          <p:cNvPr id="17" name="Rezervirano mjesto za tekst 4">
            <a:extLst>
              <a:ext uri="{FF2B5EF4-FFF2-40B4-BE49-F238E27FC236}">
                <a16:creationId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Naziv</a:t>
            </a:r>
          </a:p>
        </p:txBody>
      </p:sp>
      <p:sp>
        <p:nvSpPr>
          <p:cNvPr id="18" name="Rezervirano mjesto za tekst 4">
            <a:extLst>
              <a:ext uri="{FF2B5EF4-FFF2-40B4-BE49-F238E27FC236}">
                <a16:creationId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Telefon</a:t>
            </a:r>
          </a:p>
        </p:txBody>
      </p:sp>
      <p:sp>
        <p:nvSpPr>
          <p:cNvPr id="19" name="Rezervirano mjesto za tekst 4">
            <a:extLst>
              <a:ext uri="{FF2B5EF4-FFF2-40B4-BE49-F238E27FC236}">
                <a16:creationId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Adresa e-pošte</a:t>
            </a:r>
          </a:p>
        </p:txBody>
      </p:sp>
      <p:sp>
        <p:nvSpPr>
          <p:cNvPr id="20" name="Rezervirano mjesto za tekst 4">
            <a:extLst>
              <a:ext uri="{FF2B5EF4-FFF2-40B4-BE49-F238E27FC236}">
                <a16:creationId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Web-mjesto</a:t>
            </a:r>
          </a:p>
        </p:txBody>
      </p:sp>
      <p:sp>
        <p:nvSpPr>
          <p:cNvPr id="3" name="Rezervirano mjesto za sadržaj 2">
            <a:extLst>
              <a:ext uri="{FF2B5EF4-FFF2-40B4-BE49-F238E27FC236}">
                <a16:creationId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28" name="Rezervirano mjesto za sadržaj 2">
            <a:extLst>
              <a:ext uri="{FF2B5EF4-FFF2-40B4-BE49-F238E27FC236}">
                <a16:creationId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29" name="Rezervirano mjesto za sadržaj 2">
            <a:extLst>
              <a:ext uri="{FF2B5EF4-FFF2-40B4-BE49-F238E27FC236}">
                <a16:creationId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30" name="Rezervirano mjesto za sadržaj 2">
            <a:extLst>
              <a:ext uri="{FF2B5EF4-FFF2-40B4-BE49-F238E27FC236}">
                <a16:creationId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/>
            </a:lvl1pPr>
          </a:lstStyle>
          <a:p>
            <a:pPr lvl="0" rtl="0"/>
            <a:r>
              <a:rPr lang="hr-HR" noProof="0"/>
              <a:t>Ikona</a:t>
            </a:r>
          </a:p>
        </p:txBody>
      </p:sp>
    </p:spTree>
    <p:extLst>
      <p:ext uri="{BB962C8B-B14F-4D97-AF65-F5344CB8AC3E}">
        <p14:creationId xmlns:p14="http://schemas.microsoft.com/office/powerpoint/2010/main" val="416935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hr-HR" noProof="0"/>
              <a:t>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hr-HR" noProof="0"/>
              <a:t>Podnaslov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8" name="Elipsa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9" name="Elipsa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11" name="Elipsa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13" name="Prostoručno: oblik 12">
            <a:extLst>
              <a:ext uri="{FF2B5EF4-FFF2-40B4-BE49-F238E27FC236}">
                <a16:creationId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46673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ručno: Oblik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hr-HR" noProof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hr-HR" noProof="0"/>
              <a:t>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hr-HR" noProof="0"/>
              <a:t>Podnaslov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8" name="Elipsa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9" name="Elipsa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11" name="Elipsa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7349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  <p:sp>
        <p:nvSpPr>
          <p:cNvPr id="9" name="Rezervirano mjesto za sadržaj 2">
            <a:extLst>
              <a:ext uri="{FF2B5EF4-FFF2-40B4-BE49-F238E27FC236}">
                <a16:creationId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3186" y="1825625"/>
            <a:ext cx="10815864" cy="4351338"/>
          </a:xfrm>
        </p:spPr>
        <p:txBody>
          <a:bodyPr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2010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  <p:sp>
        <p:nvSpPr>
          <p:cNvPr id="9" name="Rezervirano mjesto za sadržaj 2">
            <a:extLst>
              <a:ext uri="{FF2B5EF4-FFF2-40B4-BE49-F238E27FC236}">
                <a16:creationId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33186" y="1825625"/>
            <a:ext cx="5386614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10" name="Rezervirano mjesto za sadržaj 3">
            <a:extLst>
              <a:ext uri="{FF2B5EF4-FFF2-40B4-BE49-F238E27FC236}">
                <a16:creationId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276850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05106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  <p:sp>
        <p:nvSpPr>
          <p:cNvPr id="9" name="Rezervirano mjesto za tekst 2">
            <a:extLst>
              <a:ext uri="{FF2B5EF4-FFF2-40B4-BE49-F238E27FC236}">
                <a16:creationId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3186" y="1681163"/>
            <a:ext cx="533214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10" name="Rezervirano mjesto za tekst 4">
            <a:extLst>
              <a:ext uri="{FF2B5EF4-FFF2-40B4-BE49-F238E27FC236}">
                <a16:creationId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27685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11" name="Rezervirano mjesto za sadržaj 3">
            <a:extLst>
              <a:ext uri="{FF2B5EF4-FFF2-40B4-BE49-F238E27FC236}">
                <a16:creationId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3186" y="2505075"/>
            <a:ext cx="5332147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12" name="Rezervirano mjesto za sadržaj 5">
            <a:extLst>
              <a:ext uri="{FF2B5EF4-FFF2-40B4-BE49-F238E27FC236}">
                <a16:creationId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27685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94907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  <p:sp>
        <p:nvSpPr>
          <p:cNvPr id="9" name="Rezervirano mjesto za tekst 3">
            <a:extLst>
              <a:ext uri="{FF2B5EF4-FFF2-40B4-BE49-F238E27FC236}">
                <a16:creationId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10" name="Rezervirano mjesto za sadržaj 2">
            <a:extLst>
              <a:ext uri="{FF2B5EF4-FFF2-40B4-BE49-F238E27FC236}">
                <a16:creationId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265862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11" name="Naslov 1">
            <a:extLst>
              <a:ext uri="{FF2B5EF4-FFF2-40B4-BE49-F238E27FC236}">
                <a16:creationId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9769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ručno: Oblik 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hr-HR" noProof="0"/>
          </a:p>
        </p:txBody>
      </p:sp>
      <p:sp>
        <p:nvSpPr>
          <p:cNvPr id="12" name="Rezervirano mjesto za sliku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hr-HR" noProof="0"/>
              <a:t>Umetnite sliku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hr-HR" noProof="0"/>
              <a:t>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hr-HR" noProof="0"/>
              <a:t>Podnaslov</a:t>
            </a:r>
          </a:p>
        </p:txBody>
      </p:sp>
    </p:spTree>
    <p:extLst>
      <p:ext uri="{BB962C8B-B14F-4D97-AF65-F5344CB8AC3E}">
        <p14:creationId xmlns:p14="http://schemas.microsoft.com/office/powerpoint/2010/main" val="127085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Pravokutnik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7" name="Elipsa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8" name="Rezervirano mjesto za broj slajda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10" name="Rezervirano mjesto za tekst 3">
            <a:extLst>
              <a:ext uri="{FF2B5EF4-FFF2-40B4-BE49-F238E27FC236}">
                <a16:creationId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11" name="Rezervirano mjesto za sliku 2">
            <a:extLst>
              <a:ext uri="{FF2B5EF4-FFF2-40B4-BE49-F238E27FC236}">
                <a16:creationId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/>
              <a:t>Kliknite ikonu da biste dodali sliku</a:t>
            </a:r>
          </a:p>
        </p:txBody>
      </p:sp>
    </p:spTree>
    <p:extLst>
      <p:ext uri="{BB962C8B-B14F-4D97-AF65-F5344CB8AC3E}">
        <p14:creationId xmlns:p14="http://schemas.microsoft.com/office/powerpoint/2010/main" val="42943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za sliku 11">
            <a:extLst>
              <a:ext uri="{FF2B5EF4-FFF2-40B4-BE49-F238E27FC236}">
                <a16:creationId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hr-HR" noProof="0"/>
              <a:t>Umetnite sliku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 rtl="0"/>
            <a:r>
              <a:rPr lang="hr-HR" noProof="0"/>
              <a:t>NASLOV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Podnaslov</a:t>
            </a:r>
          </a:p>
        </p:txBody>
      </p:sp>
    </p:spTree>
    <p:extLst>
      <p:ext uri="{BB962C8B-B14F-4D97-AF65-F5344CB8AC3E}">
        <p14:creationId xmlns:p14="http://schemas.microsoft.com/office/powerpoint/2010/main" val="3477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glavlje odjeljka sa sli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za sliku 11">
            <a:extLst>
              <a:ext uri="{FF2B5EF4-FFF2-40B4-BE49-F238E27FC236}">
                <a16:creationId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hr-HR" noProof="0"/>
              <a:t>Umetnite sliku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>
            <a:extLst>
              <a:ext uri="{FF2B5EF4-FFF2-40B4-BE49-F238E27FC236}">
                <a16:creationId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hr-HR" noProof="0"/>
              <a:t>Kliknite da biste uredili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4113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Sadržaj_2 stu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za sliku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hr-HR" noProof="0"/>
              <a:t>Umetnite sliku</a:t>
            </a:r>
          </a:p>
        </p:txBody>
      </p:sp>
      <p:sp>
        <p:nvSpPr>
          <p:cNvPr id="14" name="Rezervirano mjesto za tekst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6" name="Rezervirano mjesto za sadržaj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7" name="Rezervirano mjesto za sadržaj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8" name="Rezervirano mjesto za broj slajda 7">
            <a:extLst>
              <a:ext uri="{FF2B5EF4-FFF2-40B4-BE49-F238E27FC236}">
                <a16:creationId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77204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Sadržaj_3 stu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za sliku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hr-HR" noProof="0"/>
              <a:t>Umetnite sliku</a:t>
            </a:r>
          </a:p>
        </p:txBody>
      </p:sp>
      <p:sp>
        <p:nvSpPr>
          <p:cNvPr id="14" name="Rezervirano mjesto za tekst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6" name="Rezervirano mjesto za sadržaj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7" name="Rezervirano mjesto za sadržaj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8" name="Rezervirano mjesto za tekst 12">
            <a:extLst>
              <a:ext uri="{FF2B5EF4-FFF2-40B4-BE49-F238E27FC236}">
                <a16:creationId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10" name="Rezervirano mjesto za sadržaj 15">
            <a:extLst>
              <a:ext uri="{FF2B5EF4-FFF2-40B4-BE49-F238E27FC236}">
                <a16:creationId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1" name="Rezervirano mjesto za broj slajda 7">
            <a:extLst>
              <a:ext uri="{FF2B5EF4-FFF2-40B4-BE49-F238E27FC236}">
                <a16:creationId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10548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Sadržaj_2 stupac okom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za sliku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hr-HR" noProof="0"/>
              <a:t>Umetnite sliku</a:t>
            </a:r>
          </a:p>
        </p:txBody>
      </p:sp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6" name="Rezervirano mjesto za sadržaj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1" name="Rezervirano mjesto za tekst 12">
            <a:extLst>
              <a:ext uri="{FF2B5EF4-FFF2-40B4-BE49-F238E27FC236}">
                <a16:creationId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12" name="Rezervirano mjesto za sadržaj 15">
            <a:extLst>
              <a:ext uri="{FF2B5EF4-FFF2-40B4-BE49-F238E27FC236}">
                <a16:creationId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15" name="Rezervirano mjesto za broj slajda 7">
            <a:extLst>
              <a:ext uri="{FF2B5EF4-FFF2-40B4-BE49-F238E27FC236}">
                <a16:creationId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4471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Sadržaj_1 stu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za sliku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hr-HR" noProof="0"/>
              <a:t>Umetnite sliku</a:t>
            </a:r>
          </a:p>
        </p:txBody>
      </p:sp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6" name="Rezervirano mjesto za sadržaj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sp>
        <p:nvSpPr>
          <p:cNvPr id="8" name="Rezervirano mjesto za broj slajda 7">
            <a:extLst>
              <a:ext uri="{FF2B5EF4-FFF2-40B4-BE49-F238E27FC236}">
                <a16:creationId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</p:spTree>
    <p:extLst>
      <p:ext uri="{BB962C8B-B14F-4D97-AF65-F5344CB8AC3E}">
        <p14:creationId xmlns:p14="http://schemas.microsoft.com/office/powerpoint/2010/main" val="221597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za tekst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hr-HR" noProof="0"/>
              <a:t>Kliknite da biste uredili stilove teksta matrice</a:t>
            </a: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hr-HR" noProof="0"/>
              <a:t>Kliknite da biste uredili stil naslova matrice</a:t>
            </a:r>
          </a:p>
        </p:txBody>
      </p:sp>
      <p:sp>
        <p:nvSpPr>
          <p:cNvPr id="16" name="Rezervirano mjesto za sadržaj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hr-HR" noProof="0"/>
              <a:t>Ikona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Pravokutnik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  <p:sp>
          <p:nvSpPr>
            <p:cNvPr id="14" name="Elipsa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 noProof="0"/>
            </a:p>
          </p:txBody>
        </p:sp>
      </p:grpSp>
      <p:sp>
        <p:nvSpPr>
          <p:cNvPr id="15" name="Rezervirano mjesto za broj slajda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hr-HR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hr-HR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5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za broj slajda 7">
            <a:extLst>
              <a:ext uri="{FF2B5EF4-FFF2-40B4-BE49-F238E27FC236}">
                <a16:creationId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 rtl="0"/>
            <a:fld id="{817179DE-9BF3-494C-804F-0C7C90AC8700}" type="slidenum">
              <a:rPr lang="hr-HR" noProof="0" smtClean="0"/>
              <a:pPr algn="ctr"/>
              <a:t>‹#›</a:t>
            </a:fld>
            <a:endParaRPr lang="hr-HR" noProof="0"/>
          </a:p>
        </p:txBody>
      </p:sp>
      <p:sp>
        <p:nvSpPr>
          <p:cNvPr id="2" name="Rezervirano mjesto za naslov 1">
            <a:extLst>
              <a:ext uri="{FF2B5EF4-FFF2-40B4-BE49-F238E27FC236}">
                <a16:creationId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>
            <a:extLst>
              <a:ext uri="{FF2B5EF4-FFF2-40B4-BE49-F238E27FC236}">
                <a16:creationId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409677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www.srednja.hr/novosti/ukidaju-se-smjerovi-pedikera-i-fotografa-doznajte-sto-to-znaci-za-ucenike/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 descr="naslov">
            <a:extLst>
              <a:ext uri="{FF2B5EF4-FFF2-40B4-BE49-F238E27FC236}">
                <a16:creationId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r-HR" dirty="0"/>
              <a:t>PROMJENE U STRUKOVNOM OBRAZOVANJU – NOVI STRUKOVNI KURIKULI</a:t>
            </a:r>
          </a:p>
        </p:txBody>
      </p:sp>
      <p:sp>
        <p:nvSpPr>
          <p:cNvPr id="12" name="Podnaslov 11" descr="podnaslov">
            <a:extLst>
              <a:ext uri="{FF2B5EF4-FFF2-40B4-BE49-F238E27FC236}">
                <a16:creationId xmlns:a16="http://schemas.microsoft.com/office/drawing/2014/main" id="{B28A8D9C-5123-4D2B-9272-016EF90E0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9078" y="5392400"/>
            <a:ext cx="4265041" cy="762593"/>
          </a:xfrm>
        </p:spPr>
        <p:txBody>
          <a:bodyPr rtlCol="0"/>
          <a:lstStyle/>
          <a:p>
            <a:pPr rtl="0"/>
            <a:r>
              <a:rPr lang="hr-HR" dirty="0"/>
              <a:t>PROGRAMI OBRAZOVANJA/STRUKOVNI KURIKULUMI POSTAJU </a:t>
            </a:r>
            <a:r>
              <a:rPr lang="hr-HR" b="1" dirty="0"/>
              <a:t>STRUKOVNI KURIKULI</a:t>
            </a:r>
          </a:p>
        </p:txBody>
      </p:sp>
      <p:pic>
        <p:nvPicPr>
          <p:cNvPr id="14" name="Rezervirano mjesto za sliku 13" descr="Tri osobe sjede za piknik stolom">
            <a:extLst>
              <a:ext uri="{FF2B5EF4-FFF2-40B4-BE49-F238E27FC236}">
                <a16:creationId xmlns:a16="http://schemas.microsoft.com/office/drawing/2014/main" id="{0B90EB26-97FD-4B8B-86E0-B00589E0946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6676568" cy="6858000"/>
          </a:xfrm>
        </p:spPr>
      </p:pic>
      <p:grpSp>
        <p:nvGrpSpPr>
          <p:cNvPr id="4" name="Grupa 3">
            <a:extLst>
              <a:ext uri="{FF2B5EF4-FFF2-40B4-BE49-F238E27FC236}">
                <a16:creationId xmlns:a16="http://schemas.microsoft.com/office/drawing/2014/main" id="{EB664AAE-5AE9-41D7-8346-002B9F445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3740" y="0"/>
            <a:ext cx="6208649" cy="6858000"/>
            <a:chOff x="-3740" y="0"/>
            <a:chExt cx="6208649" cy="6858000"/>
          </a:xfrm>
        </p:grpSpPr>
        <p:sp>
          <p:nvSpPr>
            <p:cNvPr id="11" name="Prostoručno: Oblik 10">
              <a:extLst>
                <a:ext uri="{FF2B5EF4-FFF2-40B4-BE49-F238E27FC236}">
                  <a16:creationId xmlns:a16="http://schemas.microsoft.com/office/drawing/2014/main" id="{927C3783-B800-4093-BB0D-D5AEF08C3B59}"/>
                </a:ext>
              </a:extLst>
            </p:cNvPr>
            <p:cNvSpPr/>
            <p:nvPr/>
          </p:nvSpPr>
          <p:spPr>
            <a:xfrm>
              <a:off x="-3740" y="0"/>
              <a:ext cx="6208649" cy="6858000"/>
            </a:xfrm>
            <a:custGeom>
              <a:avLst/>
              <a:gdLst>
                <a:gd name="connsiteX0" fmla="*/ 0 w 6208649"/>
                <a:gd name="connsiteY0" fmla="*/ 0 h 6858000"/>
                <a:gd name="connsiteX1" fmla="*/ 6208649 w 6208649"/>
                <a:gd name="connsiteY1" fmla="*/ 0 h 6858000"/>
                <a:gd name="connsiteX2" fmla="*/ 2737815 w 6208649"/>
                <a:gd name="connsiteY2" fmla="*/ 6858000 h 6858000"/>
                <a:gd name="connsiteX3" fmla="*/ 0 w 6208649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8649" h="6858000">
                  <a:moveTo>
                    <a:pt x="0" y="0"/>
                  </a:moveTo>
                  <a:lnTo>
                    <a:pt x="6208649" y="0"/>
                  </a:lnTo>
                  <a:lnTo>
                    <a:pt x="27378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  <p:sp>
          <p:nvSpPr>
            <p:cNvPr id="9" name="Pravokutnik 8">
              <a:extLst>
                <a:ext uri="{FF2B5EF4-FFF2-40B4-BE49-F238E27FC236}">
                  <a16:creationId xmlns:a16="http://schemas.microsoft.com/office/drawing/2014/main" id="{B576E978-A841-4A4F-B153-CC369D9391D3}"/>
                </a:ext>
              </a:extLst>
            </p:cNvPr>
            <p:cNvSpPr/>
            <p:nvPr/>
          </p:nvSpPr>
          <p:spPr>
            <a:xfrm>
              <a:off x="1451429" y="0"/>
              <a:ext cx="3222172" cy="6858000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172556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9BF9F-F1E1-BF16-7B02-3D53CAD0E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6108980B-7981-205F-E62E-549DE0DCA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415510"/>
              </p:ext>
            </p:extLst>
          </p:nvPr>
        </p:nvGraphicFramePr>
        <p:xfrm>
          <a:off x="633186" y="993058"/>
          <a:ext cx="10413167" cy="409300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33215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33215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Ekonomist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REFERENT ZA POSLOVNU EKONOMIJU/REFERENTICA ZA POSLOVNU EKONOMIJU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Turističko-hotelijerski komercijalist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TEHNIČAR ZA UGOSTITELJSTVO/TEHNIČARKA ZA UGOSTITELJSTVO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Hotelijersko-turistički tehničar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TURISTIČKI TEHNIČAR DESTINACIJE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Upravni referent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UPRAVNO-POSLOVNI REFERENT/UPRAVNO-POSLOVNA REFERENTICA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7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5C137-9A54-DB68-0105-D96D7DD90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51093F85-B86D-ADDE-C09F-A172A51FB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56426"/>
              </p:ext>
            </p:extLst>
          </p:nvPr>
        </p:nvGraphicFramePr>
        <p:xfrm>
          <a:off x="633186" y="993058"/>
          <a:ext cx="10413167" cy="333700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33215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33215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Pekar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PEKAR-SLASTIČAR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Kozmetičar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Pediker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KOZMETIČAR/KOZMETIČARKA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Bravar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OPERATER ZA STROJNE OBRADE/OPERATERKA ZA STROJNE OBRADE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DA136-5323-7D8F-B04F-38F045982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FD363976-BE8E-932E-57A2-130AEDFAB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83316"/>
              </p:ext>
            </p:extLst>
          </p:nvPr>
        </p:nvGraphicFramePr>
        <p:xfrm>
          <a:off x="633186" y="993058"/>
          <a:ext cx="10413167" cy="425140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33215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33215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Vrtlar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UZGAJIVAČ CVIJEĆA/UZGAJIVAČICA CVIJEĆA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Poljoprivredni tehničar-</a:t>
                      </a:r>
                      <a:r>
                        <a:rPr lang="hr-HR" sz="1800" noProof="0" dirty="0" err="1"/>
                        <a:t>fitofarmaceut</a:t>
                      </a:r>
                      <a:endParaRPr lang="hr-HR" sz="18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FITOMEDICINSKI TEHNIČAR/FITOMEDICINSKA TEHNIČARKA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Krojač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MODNI KROJAČ/MODNA KROJAČICA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Web dizajner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TEHNIČAR ZA RAZVOJ I DIZAJN WEB SUČELJA/TEHNIČARKA ZA RAZVOJ I DIZAJN WEB SUČELJA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453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1ED3A-760E-2566-F7E2-95885AF58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936D0F69-1B15-4F37-A470-863204881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756757"/>
              </p:ext>
            </p:extLst>
          </p:nvPr>
        </p:nvGraphicFramePr>
        <p:xfrm>
          <a:off x="633186" y="993058"/>
          <a:ext cx="10413167" cy="345401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33215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33215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Tehničar za električne strojeve s primijenjenim računalstvom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TEHNIČAR ZA ELEKTRIČNE STROJEVE I ELEKTROENERGETIKU/TEHNIČARKA ZA ELEKTRIČNE STROJEVE I ELEKTROENERGETIKU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Ličilac-soboslikar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SOBOSLIKAR LIČILAC DEKORATER/SOBOSLIKARICA LIČITELJICA DEKORATERKA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Monter suhe gradnje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GRAĐEVINSKI RADNIK U ODRŽIVOJ GRADNJI/GRAĐEVINSKA RADNICA U ODRŽIVOJ GRADNJI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13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za sliku 4" descr="grupa studenata trči">
            <a:extLst>
              <a:ext uri="{FF2B5EF4-FFF2-40B4-BE49-F238E27FC236}">
                <a16:creationId xmlns:a16="http://schemas.microsoft.com/office/drawing/2014/main" id="{AEEE5BA3-06F1-4026-A0BB-B08891F46E8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8087304" cy="6858000"/>
          </a:xfrm>
        </p:spPr>
      </p:pic>
      <p:pic>
        <p:nvPicPr>
          <p:cNvPr id="16" name="Rezervirano mjesto za sliku 15" descr="hrpa knjiga na tlu">
            <a:extLst>
              <a:ext uri="{FF2B5EF4-FFF2-40B4-BE49-F238E27FC236}">
                <a16:creationId xmlns:a16="http://schemas.microsoft.com/office/drawing/2014/main" id="{4E408D58-0A21-4D16-A8D8-54C17D5AD4A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9" name="Grupa 8">
            <a:extLst>
              <a:ext uri="{FF2B5EF4-FFF2-40B4-BE49-F238E27FC236}">
                <a16:creationId xmlns:a16="http://schemas.microsoft.com/office/drawing/2014/main" id="{E7969C14-1078-4610-9BC5-74119C9B8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808320"/>
            <a:ext cx="7833208" cy="2547440"/>
            <a:chOff x="0" y="3808320"/>
            <a:chExt cx="7833208" cy="2547440"/>
          </a:xfrm>
        </p:grpSpPr>
        <p:sp>
          <p:nvSpPr>
            <p:cNvPr id="10" name="Prostoručno: Oblik 9">
              <a:extLst>
                <a:ext uri="{FF2B5EF4-FFF2-40B4-BE49-F238E27FC236}">
                  <a16:creationId xmlns:a16="http://schemas.microsoft.com/office/drawing/2014/main" id="{E531D018-EFA3-4346-AB80-7CE436393D9E}"/>
                </a:ext>
              </a:extLst>
            </p:cNvPr>
            <p:cNvSpPr/>
            <p:nvPr/>
          </p:nvSpPr>
          <p:spPr>
            <a:xfrm>
              <a:off x="0" y="3808320"/>
              <a:ext cx="7833208" cy="2547440"/>
            </a:xfrm>
            <a:custGeom>
              <a:avLst/>
              <a:gdLst>
                <a:gd name="connsiteX0" fmla="*/ 0 w 7833208"/>
                <a:gd name="connsiteY0" fmla="*/ 0 h 2547440"/>
                <a:gd name="connsiteX1" fmla="*/ 7833208 w 7833208"/>
                <a:gd name="connsiteY1" fmla="*/ 0 h 2547440"/>
                <a:gd name="connsiteX2" fmla="*/ 7135846 w 7833208"/>
                <a:gd name="connsiteY2" fmla="*/ 2547440 h 2547440"/>
                <a:gd name="connsiteX3" fmla="*/ 0 w 7833208"/>
                <a:gd name="connsiteY3" fmla="*/ 2547440 h 254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3208" h="2547440">
                  <a:moveTo>
                    <a:pt x="0" y="0"/>
                  </a:moveTo>
                  <a:lnTo>
                    <a:pt x="7833208" y="0"/>
                  </a:lnTo>
                  <a:lnTo>
                    <a:pt x="7135846" y="2547440"/>
                  </a:lnTo>
                  <a:lnTo>
                    <a:pt x="0" y="254744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11" name="Prostoručno: Oblik 10">
              <a:extLst>
                <a:ext uri="{FF2B5EF4-FFF2-40B4-BE49-F238E27FC236}">
                  <a16:creationId xmlns:a16="http://schemas.microsoft.com/office/drawing/2014/main" id="{FA9D7AC8-80D5-49DC-A585-FCFFA6CA4B66}"/>
                </a:ext>
              </a:extLst>
            </p:cNvPr>
            <p:cNvSpPr/>
            <p:nvPr/>
          </p:nvSpPr>
          <p:spPr>
            <a:xfrm>
              <a:off x="1" y="3808320"/>
              <a:ext cx="7692571" cy="2547440"/>
            </a:xfrm>
            <a:custGeom>
              <a:avLst/>
              <a:gdLst>
                <a:gd name="connsiteX0" fmla="*/ 0 w 7692571"/>
                <a:gd name="connsiteY0" fmla="*/ 0 h 2547440"/>
                <a:gd name="connsiteX1" fmla="*/ 7692571 w 7692571"/>
                <a:gd name="connsiteY1" fmla="*/ 0 h 2547440"/>
                <a:gd name="connsiteX2" fmla="*/ 6995209 w 7692571"/>
                <a:gd name="connsiteY2" fmla="*/ 2547440 h 2547440"/>
                <a:gd name="connsiteX3" fmla="*/ 0 w 7692571"/>
                <a:gd name="connsiteY3" fmla="*/ 2547440 h 254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2571" h="2547440">
                  <a:moveTo>
                    <a:pt x="0" y="0"/>
                  </a:moveTo>
                  <a:lnTo>
                    <a:pt x="7692571" y="0"/>
                  </a:lnTo>
                  <a:lnTo>
                    <a:pt x="6995209" y="2547440"/>
                  </a:lnTo>
                  <a:lnTo>
                    <a:pt x="0" y="254744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endParaRPr>
            </a:p>
          </p:txBody>
        </p:sp>
      </p:grpSp>
      <p:sp>
        <p:nvSpPr>
          <p:cNvPr id="34" name="Rezervirano mjesto za tekst 33" descr="sadržaj">
            <a:extLst>
              <a:ext uri="{FF2B5EF4-FFF2-40B4-BE49-F238E27FC236}">
                <a16:creationId xmlns:a16="http://schemas.microsoft.com/office/drawing/2014/main" id="{859D862E-AE8E-482F-9E23-3C096FF03E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5806" y="4198374"/>
            <a:ext cx="6626942" cy="1854573"/>
          </a:xfrm>
        </p:spPr>
        <p:txBody>
          <a:bodyPr rtlCol="0"/>
          <a:lstStyle/>
          <a:p>
            <a:pPr marL="0" indent="0" rtl="0">
              <a:buNone/>
            </a:pPr>
            <a:r>
              <a:rPr lang="hr-HR" b="0" i="0" dirty="0">
                <a:solidFill>
                  <a:srgbClr val="111111"/>
                </a:solidFill>
                <a:effectLst/>
                <a:latin typeface="Montserrat-special"/>
              </a:rPr>
              <a:t>Ovogodišnje </a:t>
            </a:r>
            <a:r>
              <a:rPr lang="hr-HR" b="0" i="0" dirty="0" err="1">
                <a:solidFill>
                  <a:srgbClr val="111111"/>
                </a:solidFill>
                <a:effectLst/>
                <a:latin typeface="Montserrat-special"/>
              </a:rPr>
              <a:t>osmaše</a:t>
            </a:r>
            <a:r>
              <a:rPr lang="hr-HR" b="0" i="0" dirty="0">
                <a:solidFill>
                  <a:srgbClr val="111111"/>
                </a:solidFill>
                <a:effectLst/>
                <a:latin typeface="Montserrat-special"/>
              </a:rPr>
              <a:t>, koji iduću školsku godinu 2025./2026. planiraju upisati srednje strukovne škole, očekuju velike promjene zbog </a:t>
            </a:r>
            <a:r>
              <a:rPr lang="hr-HR" b="0" i="0" u="none" strike="noStrike" dirty="0">
                <a:solidFill>
                  <a:srgbClr val="111111"/>
                </a:solidFill>
                <a:effectLst/>
                <a:latin typeface="Montserrat-special"/>
                <a:hlinkClick r:id="rId5"/>
              </a:rPr>
              <a:t>reforme strukovnog obrazovanja</a:t>
            </a:r>
            <a:r>
              <a:rPr lang="hr-HR" b="0" i="0" dirty="0">
                <a:solidFill>
                  <a:srgbClr val="111111"/>
                </a:solidFill>
                <a:effectLst/>
                <a:latin typeface="Montserrat-special"/>
              </a:rPr>
              <a:t>. </a:t>
            </a:r>
            <a:r>
              <a:rPr lang="hr-HR" b="1" i="0" dirty="0">
                <a:solidFill>
                  <a:srgbClr val="111111"/>
                </a:solidFill>
                <a:effectLst/>
                <a:latin typeface="Montserrat-special"/>
              </a:rPr>
              <a:t>Modularna nastava</a:t>
            </a:r>
            <a:r>
              <a:rPr lang="hr-HR" b="0" i="0" dirty="0">
                <a:solidFill>
                  <a:srgbClr val="111111"/>
                </a:solidFill>
                <a:effectLst/>
                <a:latin typeface="Montserrat-special"/>
              </a:rPr>
              <a:t> trebala bi zamijeniti dosadašnji, tradicionalni način izvođenja nastave. Umjesto nekih predmeta uvode se moduli, što znači da je i način poučavanja drugačiji.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id="{C862BC4D-BD7A-417E-A34A-59CE4D4A6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55760"/>
            <a:ext cx="12192000" cy="9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652937FB-CDE3-46B3-8481-AB5DB8C4B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91210" y="6086479"/>
            <a:ext cx="600974" cy="60097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3" name="Rezervirano mjesto za broj slajda 5" descr="broj slajda">
            <a:extLst>
              <a:ext uri="{FF2B5EF4-FFF2-40B4-BE49-F238E27FC236}">
                <a16:creationId xmlns:a16="http://schemas.microsoft.com/office/drawing/2014/main" id="{D803F682-0E68-4ECD-A92D-F73743FF2E60}"/>
              </a:ext>
            </a:extLst>
          </p:cNvPr>
          <p:cNvSpPr txBox="1">
            <a:spLocks/>
          </p:cNvSpPr>
          <p:nvPr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A4EEE-49CE-4F6C-BF32-B7FCC5EBBF45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76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 descr="naslov">
            <a:extLst>
              <a:ext uri="{FF2B5EF4-FFF2-40B4-BE49-F238E27FC236}">
                <a16:creationId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r-HR" dirty="0"/>
              <a:t>UČENIK DONOSI ODLUKU O ODABIRU BUDUĆE KVALIFIKACIJE</a:t>
            </a:r>
          </a:p>
        </p:txBody>
      </p:sp>
      <p:sp>
        <p:nvSpPr>
          <p:cNvPr id="12" name="Podnaslov 11" descr="podnaslov">
            <a:extLst>
              <a:ext uri="{FF2B5EF4-FFF2-40B4-BE49-F238E27FC236}">
                <a16:creationId xmlns:a16="http://schemas.microsoft.com/office/drawing/2014/main" id="{B28A8D9C-5123-4D2B-9272-016EF90E0E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hr-HR" dirty="0"/>
              <a:t>1</a:t>
            </a:r>
          </a:p>
        </p:txBody>
      </p:sp>
      <p:pic>
        <p:nvPicPr>
          <p:cNvPr id="14" name="Rezervirano mjesto za sliku 13" descr="soba s crvenim stolicama ispred prozora">
            <a:extLst>
              <a:ext uri="{FF2B5EF4-FFF2-40B4-BE49-F238E27FC236}">
                <a16:creationId xmlns:a16="http://schemas.microsoft.com/office/drawing/2014/main" id="{E983D85E-34D8-430D-875F-7EBB69A6B73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4" name="Grupa 3">
            <a:extLst>
              <a:ext uri="{FF2B5EF4-FFF2-40B4-BE49-F238E27FC236}">
                <a16:creationId xmlns:a16="http://schemas.microsoft.com/office/drawing/2014/main" id="{EB664AAE-5AE9-41D7-8346-002B9F445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6208649" cy="6858000"/>
            <a:chOff x="-3740" y="0"/>
            <a:chExt cx="6208649" cy="6858000"/>
          </a:xfrm>
        </p:grpSpPr>
        <p:sp>
          <p:nvSpPr>
            <p:cNvPr id="11" name="Prostoručno: Oblik 10">
              <a:extLst>
                <a:ext uri="{FF2B5EF4-FFF2-40B4-BE49-F238E27FC236}">
                  <a16:creationId xmlns:a16="http://schemas.microsoft.com/office/drawing/2014/main" id="{927C3783-B800-4093-BB0D-D5AEF08C3B59}"/>
                </a:ext>
              </a:extLst>
            </p:cNvPr>
            <p:cNvSpPr/>
            <p:nvPr/>
          </p:nvSpPr>
          <p:spPr>
            <a:xfrm>
              <a:off x="-3740" y="0"/>
              <a:ext cx="6208649" cy="6858000"/>
            </a:xfrm>
            <a:custGeom>
              <a:avLst/>
              <a:gdLst>
                <a:gd name="connsiteX0" fmla="*/ 0 w 6208649"/>
                <a:gd name="connsiteY0" fmla="*/ 0 h 6858000"/>
                <a:gd name="connsiteX1" fmla="*/ 6208649 w 6208649"/>
                <a:gd name="connsiteY1" fmla="*/ 0 h 6858000"/>
                <a:gd name="connsiteX2" fmla="*/ 2737815 w 6208649"/>
                <a:gd name="connsiteY2" fmla="*/ 6858000 h 6858000"/>
                <a:gd name="connsiteX3" fmla="*/ 0 w 6208649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8649" h="6858000">
                  <a:moveTo>
                    <a:pt x="0" y="0"/>
                  </a:moveTo>
                  <a:lnTo>
                    <a:pt x="6208649" y="0"/>
                  </a:lnTo>
                  <a:lnTo>
                    <a:pt x="27378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  <p:sp>
          <p:nvSpPr>
            <p:cNvPr id="9" name="Pravokutnik 8">
              <a:extLst>
                <a:ext uri="{FF2B5EF4-FFF2-40B4-BE49-F238E27FC236}">
                  <a16:creationId xmlns:a16="http://schemas.microsoft.com/office/drawing/2014/main" id="{B576E978-A841-4A4F-B153-CC369D9391D3}"/>
                </a:ext>
              </a:extLst>
            </p:cNvPr>
            <p:cNvSpPr/>
            <p:nvPr/>
          </p:nvSpPr>
          <p:spPr>
            <a:xfrm>
              <a:off x="1451429" y="0"/>
              <a:ext cx="3222172" cy="6858000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81238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Rezervirano mjesto za sliku 19" descr="grupa učenika za stolom, koji uče u biblioteci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a 2">
            <a:extLst>
              <a:ext uri="{FF2B5EF4-FFF2-40B4-BE49-F238E27FC236}">
                <a16:creationId xmlns:a16="http://schemas.microsoft.com/office/drawing/2014/main" id="{B96D2D9B-E0B9-499F-9404-108DB59E4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6957056" cy="6858000"/>
            <a:chOff x="0" y="0"/>
            <a:chExt cx="6957056" cy="6858000"/>
          </a:xfrm>
        </p:grpSpPr>
        <p:sp>
          <p:nvSpPr>
            <p:cNvPr id="33" name="Paralelogram 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1150750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  <p:sp>
          <p:nvSpPr>
            <p:cNvPr id="10" name="Prostoručno: Oblik 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600"/>
              <a:ext cx="6957056" cy="5892799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  <p:sp>
          <p:nvSpPr>
            <p:cNvPr id="13" name="Prostoručno: Oblik 12">
              <a:extLst>
                <a:ext uri="{FF2B5EF4-FFF2-40B4-BE49-F238E27FC236}">
                  <a16:creationId xmlns:a16="http://schemas.microsoft.com/office/drawing/2014/main" id="{C6577883-A694-450C-A2C7-C9C8A85D9915}"/>
                </a:ext>
              </a:extLst>
            </p:cNvPr>
            <p:cNvSpPr/>
            <p:nvPr/>
          </p:nvSpPr>
          <p:spPr>
            <a:xfrm flipH="1" flipV="1">
              <a:off x="0" y="4457696"/>
              <a:ext cx="6267450" cy="883839"/>
            </a:xfrm>
            <a:custGeom>
              <a:avLst/>
              <a:gdLst>
                <a:gd name="connsiteX0" fmla="*/ 6267450 w 6267450"/>
                <a:gd name="connsiteY0" fmla="*/ 883839 h 883839"/>
                <a:gd name="connsiteX1" fmla="*/ 0 w 6267450"/>
                <a:gd name="connsiteY1" fmla="*/ 883839 h 883839"/>
                <a:gd name="connsiteX2" fmla="*/ 220960 w 6267450"/>
                <a:gd name="connsiteY2" fmla="*/ 0 h 883839"/>
                <a:gd name="connsiteX3" fmla="*/ 6267450 w 6267450"/>
                <a:gd name="connsiteY3" fmla="*/ 0 h 883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7450" h="883839">
                  <a:moveTo>
                    <a:pt x="6267450" y="883839"/>
                  </a:moveTo>
                  <a:lnTo>
                    <a:pt x="0" y="883839"/>
                  </a:lnTo>
                  <a:lnTo>
                    <a:pt x="220960" y="0"/>
                  </a:lnTo>
                  <a:lnTo>
                    <a:pt x="6267450" y="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</p:grpSp>
      <p:sp>
        <p:nvSpPr>
          <p:cNvPr id="31" name="Naslov 30" descr="naslov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020" y="1516465"/>
            <a:ext cx="5330038" cy="2634273"/>
          </a:xfrm>
        </p:spPr>
        <p:txBody>
          <a:bodyPr rtlCol="0"/>
          <a:lstStyle/>
          <a:p>
            <a:pPr rtl="0"/>
            <a:r>
              <a:rPr lang="hr-HR" dirty="0"/>
              <a:t>PROMJENE U POMOĆNIM ZANIMANJIMA: POSEBNI KURIKULI</a:t>
            </a:r>
          </a:p>
        </p:txBody>
      </p:sp>
      <p:sp>
        <p:nvSpPr>
          <p:cNvPr id="12" name="Podnaslov 11" descr="podnaslov">
            <a:extLst>
              <a:ext uri="{FF2B5EF4-FFF2-40B4-BE49-F238E27FC236}">
                <a16:creationId xmlns:a16="http://schemas.microsoft.com/office/drawing/2014/main" id="{A6AB5563-AD44-4883-8D3E-93E27EEDA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80" y="4553291"/>
            <a:ext cx="5049510" cy="631312"/>
          </a:xfrm>
        </p:spPr>
        <p:txBody>
          <a:bodyPr rtlCol="0"/>
          <a:lstStyle/>
          <a:p>
            <a:pPr rtl="0"/>
            <a:r>
              <a:rPr lang="hr-HR" dirty="0"/>
              <a:t>Nove strukovne kvalifikacije koje zamjenjuju dosadašnja zanimanja u našoj okolici</a:t>
            </a:r>
          </a:p>
        </p:txBody>
      </p:sp>
    </p:spTree>
    <p:extLst>
      <p:ext uri="{BB962C8B-B14F-4D97-AF65-F5344CB8AC3E}">
        <p14:creationId xmlns:p14="http://schemas.microsoft.com/office/powerpoint/2010/main" val="236657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5018DA92-5FF3-4104-A4AD-2CBC58FC3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03241"/>
              </p:ext>
            </p:extLst>
          </p:nvPr>
        </p:nvGraphicFramePr>
        <p:xfrm>
          <a:off x="633186" y="993058"/>
          <a:ext cx="10413167" cy="46574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67192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Pomoćni konobar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POSEBNI KURIKUL ZA STJECANJE KVALIFIKACIJE POMOĆNI KONOBAR/POMOĆNA KONOBARICA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Pomoćni kuhar i slastičar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POSEBNI KURIKUL ZA STJECANJE KVALIFIKACIJE </a:t>
                      </a:r>
                      <a:r>
                        <a:rPr lang="hr-HR" sz="1800" b="1" noProof="0" dirty="0"/>
                        <a:t>POMOĆNI KUHAR/POMOĆNA KUHARICA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Pomoćni vrtlar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POSEBNI KURIKUL ZA STJECANJE KVALIFIKACIJE POMOĆNI VRTLAR/POMOĆNA VRTLARICA</a:t>
                      </a:r>
                      <a:endParaRPr lang="hr-HR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1162227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Proizvođač i monter PVC i aluminijske stolarije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POSEBNI KURIKUL ZA STJECANJE KVALIFIKACIJE POMOĆNI PROIZVOĐAČ I MONTER PVC I ALU STOLARIJE/POMOĆNA PROIZVOĐAČICA I </a:t>
                      </a:r>
                      <a:r>
                        <a:rPr kumimoji="0" lang="hr-H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hr-H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MONTERKA PVC I ALU STOLARIJE</a:t>
                      </a:r>
                      <a:endParaRPr lang="hr-HR" sz="18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5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90F4B-D0EA-0840-EBFA-82B7E2214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Rezervirano mjesto za sliku 19" descr="grupa učenika za stolom, koji uče u biblioteci">
            <a:extLst>
              <a:ext uri="{FF2B5EF4-FFF2-40B4-BE49-F238E27FC236}">
                <a16:creationId xmlns:a16="http://schemas.microsoft.com/office/drawing/2014/main" id="{407D35CD-D712-63DB-B3F1-A10928E15C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Grupa 2">
            <a:extLst>
              <a:ext uri="{FF2B5EF4-FFF2-40B4-BE49-F238E27FC236}">
                <a16:creationId xmlns:a16="http://schemas.microsoft.com/office/drawing/2014/main" id="{426FA278-F7E9-B052-88B0-53485A582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6957056" cy="6858000"/>
            <a:chOff x="0" y="0"/>
            <a:chExt cx="6957056" cy="6858000"/>
          </a:xfrm>
        </p:grpSpPr>
        <p:sp>
          <p:nvSpPr>
            <p:cNvPr id="33" name="Paralelogram 32">
              <a:extLst>
                <a:ext uri="{FF2B5EF4-FFF2-40B4-BE49-F238E27FC236}">
                  <a16:creationId xmlns:a16="http://schemas.microsoft.com/office/drawing/2014/main" id="{8DFD6527-BB64-C23F-31BA-2CA5285400DF}"/>
                </a:ext>
              </a:extLst>
            </p:cNvPr>
            <p:cNvSpPr/>
            <p:nvPr/>
          </p:nvSpPr>
          <p:spPr>
            <a:xfrm>
              <a:off x="1150750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r-HR"/>
            </a:p>
          </p:txBody>
        </p:sp>
        <p:sp>
          <p:nvSpPr>
            <p:cNvPr id="10" name="Prostoručno: Oblik 9">
              <a:extLst>
                <a:ext uri="{FF2B5EF4-FFF2-40B4-BE49-F238E27FC236}">
                  <a16:creationId xmlns:a16="http://schemas.microsoft.com/office/drawing/2014/main" id="{D3C54E4B-321F-E1FB-EA4B-30AD62744EAF}"/>
                </a:ext>
              </a:extLst>
            </p:cNvPr>
            <p:cNvSpPr/>
            <p:nvPr/>
          </p:nvSpPr>
          <p:spPr>
            <a:xfrm flipH="1" flipV="1">
              <a:off x="0" y="482600"/>
              <a:ext cx="6957056" cy="5892799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  <p:sp>
          <p:nvSpPr>
            <p:cNvPr id="13" name="Prostoručno: Oblik 12">
              <a:extLst>
                <a:ext uri="{FF2B5EF4-FFF2-40B4-BE49-F238E27FC236}">
                  <a16:creationId xmlns:a16="http://schemas.microsoft.com/office/drawing/2014/main" id="{00CD2CFD-8A36-A956-8BA7-55B3F51F4D89}"/>
                </a:ext>
              </a:extLst>
            </p:cNvPr>
            <p:cNvSpPr/>
            <p:nvPr/>
          </p:nvSpPr>
          <p:spPr>
            <a:xfrm flipH="1" flipV="1">
              <a:off x="0" y="4457696"/>
              <a:ext cx="6267450" cy="883839"/>
            </a:xfrm>
            <a:custGeom>
              <a:avLst/>
              <a:gdLst>
                <a:gd name="connsiteX0" fmla="*/ 6267450 w 6267450"/>
                <a:gd name="connsiteY0" fmla="*/ 883839 h 883839"/>
                <a:gd name="connsiteX1" fmla="*/ 0 w 6267450"/>
                <a:gd name="connsiteY1" fmla="*/ 883839 h 883839"/>
                <a:gd name="connsiteX2" fmla="*/ 220960 w 6267450"/>
                <a:gd name="connsiteY2" fmla="*/ 0 h 883839"/>
                <a:gd name="connsiteX3" fmla="*/ 6267450 w 6267450"/>
                <a:gd name="connsiteY3" fmla="*/ 0 h 883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7450" h="883839">
                  <a:moveTo>
                    <a:pt x="6267450" y="883839"/>
                  </a:moveTo>
                  <a:lnTo>
                    <a:pt x="0" y="883839"/>
                  </a:lnTo>
                  <a:lnTo>
                    <a:pt x="220960" y="0"/>
                  </a:lnTo>
                  <a:lnTo>
                    <a:pt x="6267450" y="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hr-HR"/>
            </a:p>
          </p:txBody>
        </p:sp>
      </p:grpSp>
      <p:sp>
        <p:nvSpPr>
          <p:cNvPr id="31" name="Naslov 30" descr="naslov">
            <a:extLst>
              <a:ext uri="{FF2B5EF4-FFF2-40B4-BE49-F238E27FC236}">
                <a16:creationId xmlns:a16="http://schemas.microsoft.com/office/drawing/2014/main" id="{3731A561-C373-C157-143D-4535E5FC4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020" y="1516465"/>
            <a:ext cx="5330038" cy="2634273"/>
          </a:xfrm>
        </p:spPr>
        <p:txBody>
          <a:bodyPr rtlCol="0"/>
          <a:lstStyle/>
          <a:p>
            <a:pPr rtl="0"/>
            <a:r>
              <a:rPr lang="hr-HR" dirty="0"/>
              <a:t>PROMJENE U ZANIMANJIMA: STRUKOVNI KURIKULI </a:t>
            </a:r>
          </a:p>
        </p:txBody>
      </p:sp>
      <p:sp>
        <p:nvSpPr>
          <p:cNvPr id="12" name="Podnaslov 11" descr="podnaslov">
            <a:extLst>
              <a:ext uri="{FF2B5EF4-FFF2-40B4-BE49-F238E27FC236}">
                <a16:creationId xmlns:a16="http://schemas.microsoft.com/office/drawing/2014/main" id="{EAF0C1BD-DF91-939B-3405-C1A5D6FD5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80" y="4553291"/>
            <a:ext cx="5049510" cy="631312"/>
          </a:xfrm>
        </p:spPr>
        <p:txBody>
          <a:bodyPr rtlCol="0"/>
          <a:lstStyle/>
          <a:p>
            <a:pPr rtl="0"/>
            <a:r>
              <a:rPr lang="hr-HR" dirty="0"/>
              <a:t>Nove strukovne kvalifikacije koje zamjenjuju dosadašnja zanimanja u našoj okolici </a:t>
            </a:r>
          </a:p>
        </p:txBody>
      </p:sp>
    </p:spTree>
    <p:extLst>
      <p:ext uri="{BB962C8B-B14F-4D97-AF65-F5344CB8AC3E}">
        <p14:creationId xmlns:p14="http://schemas.microsoft.com/office/powerpoint/2010/main" val="3882289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79440-6937-9C4C-6ACD-5A28766EA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A90A3A54-7000-1AA0-8FBB-CC6DAEA03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658606"/>
              </p:ext>
            </p:extLst>
          </p:nvPr>
        </p:nvGraphicFramePr>
        <p:xfrm>
          <a:off x="633186" y="993058"/>
          <a:ext cx="10413167" cy="467820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67192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Pekar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PEKAR-SLASTIČAR/PEKARICA-SLASTIČARKA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Autolimar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Autolakirer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SERVISER KAROSERIJE MOTORNIH VOZILA/SERVISERKA KAROSERIJE MOTORNIH VOZILA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CNC operater</a:t>
                      </a:r>
                    </a:p>
                    <a:p>
                      <a:pPr rtl="0"/>
                      <a:r>
                        <a:rPr lang="hr-HR" sz="1800" noProof="0" dirty="0"/>
                        <a:t>Bravar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OPERATER ZA STROJNE OBRADE/OPERATERKA ZA STROJNE OBRADE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1162227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Zavarivač/Zavarivačica (2 godine)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ZAVARIVAČ/ZAVARIVAČICA (3 godine)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88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3F66B-4136-0D72-E02E-F404C955B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0F950523-FF9B-76D1-58AE-730C7AC51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76866"/>
              </p:ext>
            </p:extLst>
          </p:nvPr>
        </p:nvGraphicFramePr>
        <p:xfrm>
          <a:off x="633186" y="993058"/>
          <a:ext cx="10413167" cy="527405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67192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Proizvođač i monter PVC i aluminijske stolarije</a:t>
                      </a:r>
                    </a:p>
                    <a:p>
                      <a:pPr rtl="0"/>
                      <a:r>
                        <a:rPr lang="hr-HR" sz="1800" noProof="0" dirty="0"/>
                        <a:t>Limar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IZRAĐIVAČ-MONTER STROJARSKIH KONSTRUKCIJA/IZRAĐIVAČICA-MONTERKA STROJARSKIH KONSTRUKCIJA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Automehaničar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Autoelektričar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AUTOMEHATRONIČAR/AUTOMEHATRONIČARKA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67192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Instalater kućnih instalacija</a:t>
                      </a:r>
                    </a:p>
                    <a:p>
                      <a:pPr rtl="0"/>
                      <a:r>
                        <a:rPr lang="hr-HR" sz="1800" noProof="0" dirty="0"/>
                        <a:t>Instalater grijanja i klimatizacije</a:t>
                      </a:r>
                    </a:p>
                    <a:p>
                      <a:pPr rtl="0"/>
                      <a:r>
                        <a:rPr lang="hr-HR" sz="1800" noProof="0" dirty="0"/>
                        <a:t>Vodoinstalater</a:t>
                      </a:r>
                    </a:p>
                    <a:p>
                      <a:pPr rtl="0"/>
                      <a:r>
                        <a:rPr lang="hr-HR" sz="1800" noProof="0" dirty="0" err="1"/>
                        <a:t>Plinoinstalater</a:t>
                      </a:r>
                      <a:endParaRPr lang="hr-HR" sz="1800" noProof="0" dirty="0"/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MONTER STROJARSKIH INSTALACIJA/MONTERKA STROJARSKIH INSTALACIJA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1162227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Strojarski računalni tehničar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TEHNIČAR U STROJARSTVU/TEHNIČARKA U STROJARSTVU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1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FEDC-B751-33E1-56E7-5D4153C02C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1654FCBA-ABDA-6AF0-F406-29921FD49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09331"/>
              </p:ext>
            </p:extLst>
          </p:nvPr>
        </p:nvGraphicFramePr>
        <p:xfrm>
          <a:off x="633186" y="993058"/>
          <a:ext cx="10413167" cy="55069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288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5190284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</a:tblGrid>
              <a:tr h="833215">
                <a:tc>
                  <a:txBody>
                    <a:bodyPr/>
                    <a:lstStyle/>
                    <a:p>
                      <a:pPr algn="ctr" rtl="0"/>
                      <a:r>
                        <a:rPr lang="hr-HR" noProof="0" dirty="0">
                          <a:solidFill>
                            <a:schemeClr val="bg1"/>
                          </a:solidFill>
                          <a:latin typeface="+mj-lt"/>
                        </a:rPr>
                        <a:t>PRIJE</a:t>
                      </a:r>
                      <a:endParaRPr lang="hr-HR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r-HR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SADA</a:t>
                      </a:r>
                      <a:endParaRPr lang="hr-HR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833215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Elektroničar-mehaničar</a:t>
                      </a:r>
                    </a:p>
                    <a:p>
                      <a:pPr rtl="0"/>
                      <a:r>
                        <a:rPr lang="hr-HR" sz="1800" noProof="0" dirty="0"/>
                        <a:t>Itd.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ELEKTRONIČAR/ELEKTRONIČARKA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19328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Elektrotehničar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TEHNIČAR ZA ELEKTRONIKU I KOMUNIKACIJE/TEHNIČARKA ZA ELEKTRONIKU I KOMUNIKACIJE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ILI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TEHNIČAR ZA ELEKTRIČNE STROJEVE I ELEKTROENERGETIKU/TEHNIČARKA ZA ELEKTRIČNE STROJEVE I ELEKTROENERGETIKU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878573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Tesar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MONTER DRVENIH KONSTRUKCIJA I KROVOVA/MONTERKA DRVENIH KONSTRUKCIJA I KROVOVA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rtl="0"/>
                      <a:r>
                        <a:rPr lang="hr-HR" sz="1800" noProof="0" dirty="0"/>
                        <a:t>Zidar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noProof="0" dirty="0"/>
                        <a:t>GRAĐEVINSKI RADNIK U ZGRADARSTVU/GRAĐEVINSKA RADNICA U ZGRADARSTVU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903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957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154629_TF00475556_Win32" id="{E8DAF514-E900-4994-8B38-D119A6DD1CD7}" vid="{8E1DA7F2-FCF6-4CC5-9B01-4F89A2A17E82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Obrazovna prezentacija</Template>
  <TotalTime>496</TotalTime>
  <Words>487</Words>
  <Application>Microsoft Office PowerPoint</Application>
  <PresentationFormat>Široki zaslon</PresentationFormat>
  <Paragraphs>116</Paragraphs>
  <Slides>13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Montserrat-special</vt:lpstr>
      <vt:lpstr>Tema sustava Office</vt:lpstr>
      <vt:lpstr>PROMJENE U STRUKOVNOM OBRAZOVANJU – NOVI STRUKOVNI KURIKULI</vt:lpstr>
      <vt:lpstr>PowerPoint prezentacija</vt:lpstr>
      <vt:lpstr>UČENIK DONOSI ODLUKU O ODABIRU BUDUĆE KVALIFIKACIJE</vt:lpstr>
      <vt:lpstr>PROMJENE U POMOĆNIM ZANIMANJIMA: POSEBNI KURIKULI</vt:lpstr>
      <vt:lpstr>PowerPoint prezentacija</vt:lpstr>
      <vt:lpstr>PROMJENE U ZANIMANJIMA: STRUKOVNI KURIKULI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Ivana Vuletić</dc:creator>
  <cp:lastModifiedBy>Ivana Vuletić</cp:lastModifiedBy>
  <cp:revision>11</cp:revision>
  <dcterms:created xsi:type="dcterms:W3CDTF">2025-03-11T06:52:29Z</dcterms:created>
  <dcterms:modified xsi:type="dcterms:W3CDTF">2025-05-04T11:35:41Z</dcterms:modified>
</cp:coreProperties>
</file>